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hL37NSQJZcBlsAG3jo0ALWEJ09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6FC8F4F-52D7-4487-97AA-FC48CDA9F479}">
  <a:tblStyle styleId="{A6FC8F4F-52D7-4487-97AA-FC48CDA9F47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39B5C11C-5EDC-4BDD-A0E4-9F7BB5470970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fill>
          <a:solidFill>
            <a:srgbClr val="4472C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fill>
          <a:solidFill>
            <a:srgbClr val="4472C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4472C4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4472C4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6c3db0d994_0_299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g36c3db0d994_0_29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5" name="Google Shape;195;g36c3db0d994_0_29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6c3db0d994_0_312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g36c3db0d994_0_3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g36c3db0d994_0_3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6c3db0d994_0_325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g36c3db0d994_0_32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3" name="Google Shape;223;g36c3db0d994_0_32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6c3db0d994_0_338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g36c3db0d994_0_33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7" name="Google Shape;237;g36c3db0d994_0_33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6c3db0d994_0_351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0" name="Google Shape;250;g36c3db0d994_0_35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1" name="Google Shape;251;g36c3db0d994_0_35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6c3db0d994_0_364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4" name="Google Shape;264;g36c3db0d994_0_36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5" name="Google Shape;265;g36c3db0d994_0_36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6c3db0d994_0_377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8" name="Google Shape;278;g36c3db0d994_0_37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9" name="Google Shape;279;g36c3db0d994_0_37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6c3db0d994_0_390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2" name="Google Shape;292;g36c3db0d994_0_39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3" name="Google Shape;293;g36c3db0d994_0_39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6c3db0d994_0_104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36c3db0d994_0_10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4" name="Google Shape;134;g36c3db0d994_0_10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6c3db0d994_0_117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36c3db0d994_0_1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g36c3db0d994_0_11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1" name="Google Shape;161;p6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6c3db0d994_0_138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g36c3db0d994_0_13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g36c3db0d994_0_13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6c3db0d994_0_286:notes"/>
          <p:cNvSpPr/>
          <p:nvPr>
            <p:ph idx="2" type="sldImg"/>
          </p:nvPr>
        </p:nvSpPr>
        <p:spPr>
          <a:xfrm>
            <a:off x="1200150" y="1143000"/>
            <a:ext cx="44577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g36c3db0d994_0_28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1" name="Google Shape;181;g36c3db0d994_0_28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6"/>
          <p:cNvSpPr txBox="1"/>
          <p:nvPr>
            <p:ph idx="1" type="body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7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4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5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5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939403" y="0"/>
            <a:ext cx="6027300" cy="69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ct val="100000"/>
              <a:buFont typeface="Arial"/>
              <a:buNone/>
            </a:pPr>
            <a:r>
              <a:rPr b="1" i="0" lang="pt-BR" sz="32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                 HORÁRIO PSICOLOGIA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ct val="100000"/>
              <a:buFont typeface="Arial"/>
              <a:buNone/>
            </a:pPr>
            <a:r>
              <a:rPr b="1" i="0" lang="pt-BR" sz="32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MANHÃ - 2025.2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" name="Google Shape;197;g36c3db0d994_0_299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98" name="Google Shape;198;g36c3db0d994_0_299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g36c3db0d994_0_299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00" name="Google Shape;200;g36c3db0d994_0_299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01" name="Google Shape;201;g36c3db0d994_0_299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g36c3db0d994_0_299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36c3db0d994_0_299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3°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" name="Google Shape;204;g36c3db0d994_0_2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05" name="Google Shape;205;g36c3db0d994_0_299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Saúde Coletiva I - Prof.º Lielton Maia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CURRICULAR DE EXTENSÃO III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Marcos Raí</a:t>
                      </a:r>
                      <a:endParaRPr b="1" sz="800" u="none" cap="none" strike="noStrik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800"/>
                        <a:buFont typeface="Calibri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LIBRAS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Valneide</a:t>
                      </a:r>
                      <a:endParaRPr b="0"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9:30h- 11:10h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Saúde Coletiva I - Prof.º Lielton Maia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CURRICULAR DE EXTENSÃO III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Marcos Raí</a:t>
                      </a:r>
                      <a:endParaRPr b="1" sz="800" u="none" cap="none" strike="noStrik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800"/>
                        <a:buFont typeface="Calibri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LIBRAS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Valneide</a:t>
                      </a:r>
                      <a:endParaRPr b="0"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9:30h- 11:10h</a:t>
                      </a:r>
                      <a:endParaRPr sz="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Google Shape;211;g36c3db0d994_0_312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12" name="Google Shape;212;g36c3db0d994_0_312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g36c3db0d994_0_312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4" name="Google Shape;214;g36c3db0d994_0_312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15" name="Google Shape;215;g36c3db0d994_0_312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36c3db0d994_0_312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36c3db0d994_0_312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4°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" name="Google Shape;218;g36c3db0d994_0_3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19" name="Google Shape;219;g36c3db0d994_0_312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I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CURRICULAR DE EXTENSÃO IV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Carolina Pinheiro</a:t>
                      </a:r>
                      <a:endParaRPr sz="1400" u="none" cap="none" strike="noStrike"/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I - Prof.º Davi Sampaio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Quinzenalmente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I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CURRICULAR DE EXTENSÃO IV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Carolina Pinheiro</a:t>
                      </a:r>
                      <a:endParaRPr sz="1400" u="none" cap="none" strike="noStrike"/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I - Prof.º Davi Sampaio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Quinzenalmente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Saúde Coletiva I - Prof.º Lielton Maia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I - Prof.º Davi Sampaio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Quinzenalmente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Organizacional e do Trabalho  - Prof.º Maxwell Fontes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Saúde Coletiva I - Prof.º Lielton Maia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 Humanistas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I - Prof.º Davi Sampaio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Quinzenalmente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" name="Google Shape;225;g36c3db0d994_0_325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26" name="Google Shape;226;g36c3db0d994_0_325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g36c3db0d994_0_325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8" name="Google Shape;228;g36c3db0d994_0_325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29" name="Google Shape;229;g36c3db0d994_0_325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g36c3db0d994_0_325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36c3db0d994_0_325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5°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g36c3db0d994_0_3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3" name="Google Shape;233;g36c3db0d994_0_325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Psicologia do Desenvolvimento II - Prof.ª Isabela Bezerra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II - Prof.ª Isabela Bezerra </a:t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rgbClr val="FF0000"/>
                          </a:solidFill>
                        </a:rPr>
                        <a:t>QUINZENAL?</a:t>
                      </a:r>
                      <a:endParaRPr sz="10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Psicologia do Desenvolvimento II - Prof.ª Isabela Bezerra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II - Prof.ª Isabela Bezerra </a:t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rgbClr val="FF0000"/>
                          </a:solidFill>
                        </a:rPr>
                        <a:t>QUINZENAL?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 II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 II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Componente Curricular de Extensão V - Prof.º Thallison Nobre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 II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Básico  II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Componente Curricular de Extensão V - Prof.º Thallison Nobre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9" name="Google Shape;239;g36c3db0d994_0_338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40" name="Google Shape;240;g36c3db0d994_0_338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36c3db0d994_0_338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42" name="Google Shape;242;g36c3db0d994_0_338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43" name="Google Shape;243;g36c3db0d994_0_338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g36c3db0d994_0_338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36c3db0d994_0_338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6°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6" name="Google Shape;246;g36c3db0d994_0_3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47" name="Google Shape;247;g36c3db0d994_0_338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Quinzenalmente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Quinzenalmente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Componente Curricular de Extensão VI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Quinzenalmente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Componente Curricular de Extensão VI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Componente Curricular de Extensão VI - Prof.ª Maria Conceição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3" name="Google Shape;253;g36c3db0d994_0_351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54" name="Google Shape;254;g36c3db0d994_0_351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g36c3db0d994_0_351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56" name="Google Shape;256;g36c3db0d994_0_351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57" name="Google Shape;257;g36c3db0d994_0_351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36c3db0d994_0_351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g36c3db0d994_0_351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7°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0" name="Google Shape;260;g36c3db0d994_0_3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61" name="Google Shape;261;g36c3db0d994_0_351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SOCIOANTROPOLOGIA DA SAÚDE E QUESTÕES ÉTNICO RACIAIS 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Prof° Antônio Martins</a:t>
                      </a: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7:30h – 9:10h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Psicopatologia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SOCIOANTROPOLOGIA DA SAÚDE E QUESTÕES ÉTNICO RACIAIS 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Prof° Antônio Martins</a:t>
                      </a: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7:30h – 9:10h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EPIDEMIOLOGIA </a:t>
                      </a: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BIOESTATÍSTICA 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Raimundo Tavares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EPIDEMIOLOGIA BIOESTATÍSTICA 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Raimundo Tavares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Prof.º Thallison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" name="Google Shape;267;g36c3db0d994_0_364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68" name="Google Shape;268;g36c3db0d994_0_364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g36c3db0d994_0_364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70" name="Google Shape;270;g36c3db0d994_0_364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71" name="Google Shape;271;g36c3db0d994_0_364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36c3db0d994_0_364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36c3db0d994_0_364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8°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4" name="Google Shape;274;g36c3db0d994_0_3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75" name="Google Shape;275;g36c3db0d994_0_364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 - Sandra Mary/ Maria Conceição 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 - Sandra Mary/ Maria Conceição 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 - Sandra Mary/ Maria Conceição 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 - Sandra Mary/ Maria Conceição 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Google Shape;281;g36c3db0d994_0_377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82" name="Google Shape;282;g36c3db0d994_0_377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g36c3db0d994_0_377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84" name="Google Shape;284;g36c3db0d994_0_377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85" name="Google Shape;285;g36c3db0d994_0_377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g36c3db0d994_0_377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g36c3db0d994_0_377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9°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8" name="Google Shape;288;g36c3db0d994_0_3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89" name="Google Shape;289;g36c3db0d994_0_377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Emmanuel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13:30 as 14:20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Emmanuel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14:20 as 15:10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Emmanuel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15:10 as 16:00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Quantitativo/Qualitativo - Prof.º Davi Carmo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Emmanuel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16:00 as 16:50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" name="Google Shape;295;g36c3db0d994_0_390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96" name="Google Shape;296;g36c3db0d994_0_390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g36c3db0d994_0_390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98" name="Google Shape;298;g36c3db0d994_0_390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299" name="Google Shape;299;g36c3db0d994_0_390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g36c3db0d994_0_390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g36c3db0d994_0_390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10°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2" name="Google Shape;302;g36c3db0d994_0_3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03" name="Google Shape;303;g36c3db0d994_0_390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Diversidade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Psicologia da Religião - Prof.º Thalisson Nobre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II 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Erilúcia Cruz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13:30 as 1</a:t>
                      </a: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</a:rPr>
                        <a:t>5:10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Diversidade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Psicologia da Religião - Prof.º Thalisson Nobre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II 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Erilúcia Cruz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15:10 as 16:</a:t>
                      </a: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</a:rPr>
                        <a:t>50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Diversidade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Diversidade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2"/>
          <p:cNvGraphicFramePr/>
          <p:nvPr/>
        </p:nvGraphicFramePr>
        <p:xfrm>
          <a:off x="8795169" y="3755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95" name="Google Shape;95;p2"/>
          <p:cNvSpPr/>
          <p:nvPr/>
        </p:nvSpPr>
        <p:spPr>
          <a:xfrm>
            <a:off x="8875775" y="3980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8879223" y="5511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7" name="Google Shape;97;p2"/>
          <p:cNvGraphicFramePr/>
          <p:nvPr/>
        </p:nvGraphicFramePr>
        <p:xfrm>
          <a:off x="259855" y="8058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303850"/>
                <a:gridCol w="1345225"/>
                <a:gridCol w="1245750"/>
                <a:gridCol w="1270275"/>
                <a:gridCol w="1270250"/>
                <a:gridCol w="1034950"/>
                <a:gridCol w="1065025"/>
              </a:tblGrid>
              <a:tr h="40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  <a:tr h="888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07:30 – 08:20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Prof.ª Samara Magalhães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Componente Curricular de Extensão VI - Prof.ª Maria Conceição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08:20 – 09:10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de Integração da Aprendizagem - Prof.ª Samara Magalhães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Componente Curricular de Extensão VI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09:10 – 10:00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Processos de Integração da Aprendizagem - Prof.ª Samara Magalhães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10:20 – 11:10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Processos de Integração da Aprendizagem - Prof.ª Samara Magalhães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Teorias e Práticas Psicoterápicas: Psicanálise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11:10 – 12:00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Componente Curricular de Extensão VI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759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 – 12:50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1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Grupos: Teorias e Práticas - Prof.ª Letícia Augusto 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Google Shape;98;p2"/>
          <p:cNvGraphicFramePr/>
          <p:nvPr/>
        </p:nvGraphicFramePr>
        <p:xfrm>
          <a:off x="7518137" y="63783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99" name="Google Shape;99;p2"/>
          <p:cNvSpPr/>
          <p:nvPr/>
        </p:nvSpPr>
        <p:spPr>
          <a:xfrm>
            <a:off x="8876374" y="4722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3512807" y="2133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6° SEMESTRE MANHÃ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7925" y="0"/>
            <a:ext cx="1419350" cy="66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/>
          <p:nvPr/>
        </p:nvSpPr>
        <p:spPr>
          <a:xfrm>
            <a:off x="3100525" y="123250"/>
            <a:ext cx="5610600" cy="54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/>
          <p:nvPr/>
        </p:nvSpPr>
        <p:spPr>
          <a:xfrm>
            <a:off x="3445582" y="287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7° SEMESTRE MANHÃ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9" name="Google Shape;109;p3"/>
          <p:cNvGraphicFramePr/>
          <p:nvPr/>
        </p:nvGraphicFramePr>
        <p:xfrm>
          <a:off x="8788469" y="36882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10" name="Google Shape;110;p3"/>
          <p:cNvSpPr/>
          <p:nvPr/>
        </p:nvSpPr>
        <p:spPr>
          <a:xfrm>
            <a:off x="8875775" y="3980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8879223" y="5511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2" name="Google Shape;112;p3"/>
          <p:cNvGraphicFramePr/>
          <p:nvPr/>
        </p:nvGraphicFramePr>
        <p:xfrm>
          <a:off x="216005" y="9843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135800"/>
                <a:gridCol w="1270250"/>
                <a:gridCol w="1287075"/>
                <a:gridCol w="1337500"/>
                <a:gridCol w="1203025"/>
                <a:gridCol w="1270250"/>
                <a:gridCol w="1068575"/>
              </a:tblGrid>
              <a:tr h="40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07:30 – 08:20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Avaliação Psicológica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08:20 – 09:10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Avaliação Psicológica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09:10 – 10:00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Avaliação Psicológica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10:20 – 11:10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Psicoterápicas: Análise do Comportamento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Avaliação Psicológica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11:10 – 12:00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 – 12:50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1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e Práticas Psicoterápicas Humanistas - Prof.ª Lorena Teixeira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" name="Google Shape;113;p3"/>
          <p:cNvGraphicFramePr/>
          <p:nvPr/>
        </p:nvGraphicFramePr>
        <p:xfrm>
          <a:off x="7521662" y="629426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114" name="Google Shape;114;p3"/>
          <p:cNvSpPr/>
          <p:nvPr/>
        </p:nvSpPr>
        <p:spPr>
          <a:xfrm>
            <a:off x="8876374" y="4722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5991" y="111008"/>
            <a:ext cx="1719388" cy="80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3"/>
          <p:cNvSpPr/>
          <p:nvPr/>
        </p:nvSpPr>
        <p:spPr>
          <a:xfrm>
            <a:off x="2908925" y="218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Google Shape;122;p4"/>
          <p:cNvGraphicFramePr/>
          <p:nvPr/>
        </p:nvGraphicFramePr>
        <p:xfrm>
          <a:off x="8519519" y="380267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23" name="Google Shape;123;p4"/>
          <p:cNvSpPr/>
          <p:nvPr/>
        </p:nvSpPr>
        <p:spPr>
          <a:xfrm>
            <a:off x="8875775" y="3980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8879223" y="5511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5" name="Google Shape;125;p4"/>
          <p:cNvGraphicFramePr/>
          <p:nvPr/>
        </p:nvGraphicFramePr>
        <p:xfrm>
          <a:off x="451330" y="9843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152600"/>
                <a:gridCol w="1152600"/>
              </a:tblGrid>
              <a:tr h="40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07:30 – 08:20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Estágio Profissional I - Sandra Mary/ Maria Conceição  (</a:t>
                      </a:r>
                      <a:r>
                        <a:rPr lang="pt-BR" sz="1000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/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Psicologia Jurídica - Prof.ª Meury Gardênia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08:20 – 09:10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Estágio Profissional I - Sandra Mary/ Maria Conceição  (</a:t>
                      </a:r>
                      <a:r>
                        <a:rPr lang="pt-BR" sz="1000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/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/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Ludoterapia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09:10 – 10:00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 - Sandra Mary/ Maria Conceição 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10:20 – 11:10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Jurídica - Prof.ª Meury Gardênia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Família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 - Sandra Mary/ Maria Conceição 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e Educação Ambiental - Prof.ª Eniana Gomes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11:10 – 12:00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 - Prof.ª Erilúcia Macedo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Qualitativo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 – 12:50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1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Quantitativo - Prof.ª Erilúcia Macedo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Métodos de Pesquisa: Qualitativo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6" name="Google Shape;126;p4"/>
          <p:cNvGraphicFramePr/>
          <p:nvPr/>
        </p:nvGraphicFramePr>
        <p:xfrm>
          <a:off x="7242487" y="6459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127" name="Google Shape;127;p4"/>
          <p:cNvSpPr/>
          <p:nvPr/>
        </p:nvSpPr>
        <p:spPr>
          <a:xfrm>
            <a:off x="8876374" y="4722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 txBox="1"/>
          <p:nvPr/>
        </p:nvSpPr>
        <p:spPr>
          <a:xfrm>
            <a:off x="3445582" y="287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8° SEMESTRE MANHÃ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Google Shape;1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131533"/>
            <a:ext cx="1719388" cy="80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4"/>
          <p:cNvSpPr/>
          <p:nvPr/>
        </p:nvSpPr>
        <p:spPr>
          <a:xfrm>
            <a:off x="2908925" y="218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" name="Google Shape;136;g36c3db0d994_0_104"/>
          <p:cNvGraphicFramePr/>
          <p:nvPr/>
        </p:nvGraphicFramePr>
        <p:xfrm>
          <a:off x="8519519" y="380267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37" name="Google Shape;137;g36c3db0d994_0_104"/>
          <p:cNvSpPr/>
          <p:nvPr/>
        </p:nvSpPr>
        <p:spPr>
          <a:xfrm>
            <a:off x="8875775" y="3980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g36c3db0d994_0_104"/>
          <p:cNvSpPr/>
          <p:nvPr/>
        </p:nvSpPr>
        <p:spPr>
          <a:xfrm>
            <a:off x="8879223" y="5511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9" name="Google Shape;139;g36c3db0d994_0_104"/>
          <p:cNvGraphicFramePr/>
          <p:nvPr/>
        </p:nvGraphicFramePr>
        <p:xfrm>
          <a:off x="451330" y="9843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152600"/>
                <a:gridCol w="1152600"/>
              </a:tblGrid>
              <a:tr h="40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07:30 – 08:20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Psicofarmacologia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TCCI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</a:rPr>
                        <a:t>Prof.º Davi Carmo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08:20 – 09:10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Psicofarmacologia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TCCI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</a:rPr>
                        <a:t>Prof.º Davi Carmo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09:10 – 10:00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Religião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Psicofarmacologia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TCCI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</a:rPr>
                        <a:t>Prof.º Davi Carmo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10:20 – 11:10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da Religião - Prof.º Davi Sampaio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Psicofarmacologia - Prof.ª Letícia Augusto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III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TCCI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</a:rPr>
                        <a:t>Prof.º Davi Carmo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11:10 – 12:00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TCCI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</a:rPr>
                        <a:t>Prof.º Davi Carmo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 – 12:50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1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II - Prof.º Maxwell Fontes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TCCI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highlight>
                            <a:srgbClr val="FFFF00"/>
                          </a:highlight>
                        </a:rPr>
                        <a:t>Prof.º Davi Carmo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ONLINE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0" name="Google Shape;140;g36c3db0d994_0_104"/>
          <p:cNvGraphicFramePr/>
          <p:nvPr/>
        </p:nvGraphicFramePr>
        <p:xfrm>
          <a:off x="7242487" y="6459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141" name="Google Shape;141;g36c3db0d994_0_104"/>
          <p:cNvSpPr/>
          <p:nvPr/>
        </p:nvSpPr>
        <p:spPr>
          <a:xfrm>
            <a:off x="8876374" y="4722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36c3db0d994_0_104"/>
          <p:cNvSpPr txBox="1"/>
          <p:nvPr/>
        </p:nvSpPr>
        <p:spPr>
          <a:xfrm>
            <a:off x="3445582" y="287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9° SEMESTRE MANHÃ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g36c3db0d994_0_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131533"/>
            <a:ext cx="1719388" cy="80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g36c3db0d994_0_104"/>
          <p:cNvSpPr/>
          <p:nvPr/>
        </p:nvSpPr>
        <p:spPr>
          <a:xfrm>
            <a:off x="2908925" y="218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Google Shape;150;g36c3db0d994_0_117"/>
          <p:cNvGraphicFramePr/>
          <p:nvPr/>
        </p:nvGraphicFramePr>
        <p:xfrm>
          <a:off x="8781894" y="37050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1" name="Google Shape;151;g36c3db0d994_0_117"/>
          <p:cNvSpPr/>
          <p:nvPr/>
        </p:nvSpPr>
        <p:spPr>
          <a:xfrm>
            <a:off x="8875775" y="3980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g36c3db0d994_0_117"/>
          <p:cNvSpPr/>
          <p:nvPr/>
        </p:nvSpPr>
        <p:spPr>
          <a:xfrm>
            <a:off x="8879223" y="5511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3" name="Google Shape;153;g36c3db0d994_0_117"/>
          <p:cNvGraphicFramePr/>
          <p:nvPr/>
        </p:nvGraphicFramePr>
        <p:xfrm>
          <a:off x="451330" y="98430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152600"/>
                <a:gridCol w="1152600"/>
                <a:gridCol w="1186225"/>
                <a:gridCol w="1287075"/>
                <a:gridCol w="1270250"/>
                <a:gridCol w="1119000"/>
                <a:gridCol w="1162825"/>
              </a:tblGrid>
              <a:tr h="405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07:30 – 08:20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II 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Erilúcia Cruz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13:30 as 14:20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08:20 – 09:10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II 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Erilúcia Cruz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14:20 as 15:10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09:10 – 10:00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IV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II 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Erilúcia Cruz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15:10 as 16:00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10:20 – 11:10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IV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II - Tópicos em Psicologia II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Atividade Complementar ENADE - Tópicos em Psicologia I - Prof.ª Isabela Bezerra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TCC II 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80hs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Profª Erilúcia Cruz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(ONLINE)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16:00 as 16:50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11:10 – 12:00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IV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</a:tr>
              <a:tr h="863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1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 – 12:50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1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Estágio Profissional IV - EDITAL (</a:t>
                      </a:r>
                      <a:r>
                        <a:rPr lang="pt-BR" sz="1000" u="none" cap="none" strike="noStrike">
                          <a:solidFill>
                            <a:srgbClr val="FF0000"/>
                          </a:solidFill>
                        </a:rPr>
                        <a:t>contraturno</a:t>
                      </a: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)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Optativa I - Psicomotricidade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4" name="Google Shape;154;g36c3db0d994_0_117"/>
          <p:cNvGraphicFramePr/>
          <p:nvPr/>
        </p:nvGraphicFramePr>
        <p:xfrm>
          <a:off x="7504862" y="629426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155" name="Google Shape;155;g36c3db0d994_0_117"/>
          <p:cNvSpPr/>
          <p:nvPr/>
        </p:nvSpPr>
        <p:spPr>
          <a:xfrm>
            <a:off x="8876374" y="4722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g36c3db0d994_0_1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131533"/>
            <a:ext cx="1719388" cy="80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g36c3db0d994_0_117"/>
          <p:cNvSpPr/>
          <p:nvPr/>
        </p:nvSpPr>
        <p:spPr>
          <a:xfrm>
            <a:off x="2908925" y="218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g36c3db0d994_0_117"/>
          <p:cNvSpPr txBox="1"/>
          <p:nvPr/>
        </p:nvSpPr>
        <p:spPr>
          <a:xfrm>
            <a:off x="3445582" y="287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10° SEMESTRE MANHÃ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"/>
          <p:cNvSpPr txBox="1"/>
          <p:nvPr/>
        </p:nvSpPr>
        <p:spPr>
          <a:xfrm>
            <a:off x="1939403" y="0"/>
            <a:ext cx="6027300" cy="69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ct val="100000"/>
              <a:buFont typeface="Arial"/>
              <a:buNone/>
            </a:pPr>
            <a:r>
              <a:rPr b="1" i="0" lang="pt-BR" sz="32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                 HORÁRIO PSICOLOGIA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ct val="100000"/>
              <a:buFont typeface="Arial"/>
              <a:buNone/>
            </a:pPr>
            <a:r>
              <a:rPr b="1" i="0" lang="pt-BR" sz="32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NOITE - 2025.2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g36c3db0d994_0_138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70" name="Google Shape;170;g36c3db0d994_0_138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6c3db0d994_0_138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2" name="Google Shape;172;g36c3db0d994_0_138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173" name="Google Shape;173;g36c3db0d994_0_138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6c3db0d994_0_138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1°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5" name="Google Shape;175;g36c3db0d994_0_1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g36c3db0d994_0_138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7" name="Google Shape;177;g36c3db0d994_0_138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Neurofisiologia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Ética Profissional e Direitos Humanos - Prof.ª Tatiana Felizardo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Neurofisiologia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Ética Profissional e Direitos Humanos - Prof.ª Tatiana Felizardo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EPIDEMIOLOGIA </a:t>
                      </a: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BIOESTATÍSTICA 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Raimundo Tavares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CURRICULAR DE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EXTENSÃO I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João Elias</a:t>
                      </a:r>
                      <a:endParaRPr sz="1400" u="none" cap="none" strike="noStrike"/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EPIDEMIOLOGIA </a:t>
                      </a: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BIOESTATÍSTICA 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Raimundo Tavares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t/>
                      </a:r>
                      <a:endParaRPr b="1" sz="75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1100" u="none" cap="none" strike="noStrike">
                        <a:solidFill>
                          <a:srgbClr val="1F3864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</a:rPr>
                        <a:t>CURRICULAR DE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50"/>
                        <a:buFont typeface="Arial"/>
                        <a:buNone/>
                      </a:pPr>
                      <a:r>
                        <a:rPr b="1" lang="pt-BR" sz="750" u="none" cap="none" strike="noStrike">
                          <a:solidFill>
                            <a:srgbClr val="1F3864"/>
                          </a:solidFill>
                        </a:rPr>
                        <a:t> EXTENSÃO I</a:t>
                      </a:r>
                      <a:endParaRPr b="1" sz="750" u="none" cap="none" strike="noStrike">
                        <a:solidFill>
                          <a:srgbClr val="1F3864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1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Font typeface="Arial"/>
                        <a:buNone/>
                      </a:pPr>
                      <a:r>
                        <a:rPr lang="pt-BR" sz="75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João Elias</a:t>
                      </a:r>
                      <a:endParaRPr sz="1400" u="none" cap="none" strike="noStrike"/>
                    </a:p>
                  </a:txBody>
                  <a:tcPr marT="0" marB="0" marR="68575" marL="68575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3" name="Google Shape;183;g36c3db0d994_0_286"/>
          <p:cNvGraphicFramePr/>
          <p:nvPr/>
        </p:nvGraphicFramePr>
        <p:xfrm>
          <a:off x="8596994" y="33745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977400"/>
              </a:tblGrid>
              <a:tr h="2002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900" u="none" cap="none" strike="noStrike">
                          <a:solidFill>
                            <a:srgbClr val="242F67"/>
                          </a:solidFill>
                        </a:rPr>
                        <a:t>                                                   </a:t>
                      </a: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Disciplina </a:t>
                      </a:r>
                      <a:endParaRPr b="0" sz="10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900"/>
                        <a:buFont typeface="Calibri"/>
                        <a:buNone/>
                      </a:pPr>
                      <a:r>
                        <a:rPr b="0" lang="pt-BR" sz="1000" u="none" cap="none" strike="noStrike">
                          <a:solidFill>
                            <a:srgbClr val="242F67"/>
                          </a:solidFill>
                        </a:rPr>
                        <a:t>Presencial</a:t>
                      </a:r>
                      <a:endParaRPr sz="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9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</a:t>
                      </a:r>
                      <a:endParaRPr sz="25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b="0" sz="100" u="none" cap="none" strike="noStrike">
                        <a:solidFill>
                          <a:srgbClr val="242F67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0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Remota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0" i="0" sz="105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5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     </a:t>
                      </a: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       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Disciplina 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1050"/>
                        <a:buFont typeface="Calibri"/>
                        <a:buNone/>
                      </a:pPr>
                      <a:r>
                        <a:rPr b="0" i="0" lang="pt-BR" sz="10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Híbrida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84" name="Google Shape;184;g36c3db0d994_0_286"/>
          <p:cNvSpPr/>
          <p:nvPr/>
        </p:nvSpPr>
        <p:spPr>
          <a:xfrm>
            <a:off x="8875775" y="3599581"/>
            <a:ext cx="264900" cy="264900"/>
          </a:xfrm>
          <a:prstGeom prst="ellipse">
            <a:avLst/>
          </a:prstGeom>
          <a:solidFill>
            <a:schemeClr val="lt2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6c3db0d994_0_286"/>
          <p:cNvSpPr/>
          <p:nvPr/>
        </p:nvSpPr>
        <p:spPr>
          <a:xfrm>
            <a:off x="8879223" y="5130146"/>
            <a:ext cx="258000" cy="258000"/>
          </a:xfrm>
          <a:prstGeom prst="ellipse">
            <a:avLst/>
          </a:prstGeom>
          <a:solidFill>
            <a:srgbClr val="00F7F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6" name="Google Shape;186;g36c3db0d994_0_286"/>
          <p:cNvGraphicFramePr/>
          <p:nvPr/>
        </p:nvGraphicFramePr>
        <p:xfrm>
          <a:off x="7319962" y="60786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{A6FC8F4F-52D7-4487-97AA-FC48CDA9F479}</a:tableStyleId>
              </a:tblPr>
              <a:tblGrid>
                <a:gridCol w="1277050"/>
                <a:gridCol w="977400"/>
              </a:tblGrid>
              <a:tr h="330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AULA/SEMANA</a:t>
                      </a:r>
                      <a:endParaRPr sz="11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solidFill>
                      <a:srgbClr val="242F67"/>
                    </a:solidFill>
                  </a:tcPr>
                </a:tc>
              </a:tr>
            </a:tbl>
          </a:graphicData>
        </a:graphic>
      </p:graphicFrame>
      <p:sp>
        <p:nvSpPr>
          <p:cNvPr id="187" name="Google Shape;187;g36c3db0d994_0_286"/>
          <p:cNvSpPr/>
          <p:nvPr/>
        </p:nvSpPr>
        <p:spPr>
          <a:xfrm>
            <a:off x="8876374" y="4341356"/>
            <a:ext cx="263700" cy="263700"/>
          </a:xfrm>
          <a:prstGeom prst="ellipse">
            <a:avLst/>
          </a:prstGeom>
          <a:solidFill>
            <a:srgbClr val="F2E60F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6c3db0d994_0_286"/>
          <p:cNvSpPr/>
          <p:nvPr/>
        </p:nvSpPr>
        <p:spPr>
          <a:xfrm>
            <a:off x="2908925" y="599375"/>
            <a:ext cx="5610600" cy="632100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E3B6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6c3db0d994_0_286"/>
          <p:cNvSpPr txBox="1"/>
          <p:nvPr/>
        </p:nvSpPr>
        <p:spPr>
          <a:xfrm>
            <a:off x="3445582" y="668997"/>
            <a:ext cx="44142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2° SEMESTRE NOITE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42F67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242F67"/>
                </a:solidFill>
                <a:latin typeface="Calibri"/>
                <a:ea typeface="Calibri"/>
                <a:cs typeface="Calibri"/>
                <a:sym typeface="Calibri"/>
              </a:rPr>
              <a:t>PSICOLOGIA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0" name="Google Shape;190;g36c3db0d994_0_2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4391" y="512533"/>
            <a:ext cx="1719388" cy="80580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91" name="Google Shape;191;g36c3db0d994_0_286"/>
          <p:cNvGraphicFramePr/>
          <p:nvPr/>
        </p:nvGraphicFramePr>
        <p:xfrm>
          <a:off x="430736" y="1435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{39B5C11C-5EDC-4BDD-A0E4-9F7BB5470970}</a:tableStyleId>
              </a:tblPr>
              <a:tblGrid>
                <a:gridCol w="1152600"/>
                <a:gridCol w="1152600"/>
                <a:gridCol w="1152600"/>
                <a:gridCol w="1152600"/>
                <a:gridCol w="1152600"/>
                <a:gridCol w="1238375"/>
                <a:gridCol w="1173900"/>
              </a:tblGrid>
              <a:tr h="45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SEGUNDA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TERÇA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QUARTA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QUINTA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SEXTA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pt-BR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SÁBADO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42F67"/>
                    </a:solidFill>
                  </a:tcPr>
                </a:tc>
              </a:tr>
              <a:tr h="935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18:30 – 19:20</a:t>
                      </a:r>
                      <a:endParaRPr b="0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Neurofisiologia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Ética Profissional e Direitos Humanos - Prof.ª Tatiana Felizardo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101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19:20 – 20:10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Neurofisiologia - Prof.º Marden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Ética Profissional e Direitos Humanos - Prof.ª Tatiana Felizardo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20:30 - 21:20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EPIDEMIOLOGIA </a:t>
                      </a: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BIOESTATÍSTICA 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Raimundo Tavares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CURRICULAR DE EXTENSÃO II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Rauany Barreto</a:t>
                      </a:r>
                      <a:endParaRPr b="1" sz="800" u="none" cap="none" strike="noStrik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2F2F2"/>
                    </a:solidFill>
                  </a:tcPr>
                </a:tc>
              </a:tr>
              <a:tr h="978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42F67"/>
                        </a:buClr>
                        <a:buSzPts val="3600"/>
                        <a:buFont typeface="Calibri"/>
                        <a:buNone/>
                      </a:pPr>
                      <a:r>
                        <a:rPr b="1" i="0" lang="pt-BR" sz="3600" u="none" cap="none" strike="noStrike">
                          <a:solidFill>
                            <a:srgbClr val="242F67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3864"/>
                        </a:buClr>
                        <a:buSzPts val="1000"/>
                        <a:buFont typeface="Calibri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21:20 – 22:00</a:t>
                      </a:r>
                      <a:endParaRPr b="1" i="0" sz="10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Teorias Psicológicas: Análise do Comportamento - Prof.º Antônio Martins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Psicologia do Desenvolvimento I - Prof.ª Maria Conceição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000" u="none" cap="none" strike="noStrike">
                          <a:solidFill>
                            <a:schemeClr val="dk1"/>
                          </a:solidFill>
                        </a:rPr>
                        <a:t>Processos Psicológicos - Prof.ª Thamires Alves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EPIDEMIOLOGIA </a:t>
                      </a: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BIOESTATÍSTICA 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Raimundo Tavares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</a:rPr>
                        <a:t>COMPONENTE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CURRICULAR DE EXTENSÃO II</a:t>
                      </a:r>
                      <a:endParaRPr sz="8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pt-BR" sz="800" u="none" cap="none" strike="noStrike">
                          <a:solidFill>
                            <a:srgbClr val="1F386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Profº Rauany Barreto</a:t>
                      </a:r>
                      <a:endParaRPr b="1" sz="800" u="none" cap="none" strike="noStrik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pt-BR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_______</a:t>
                      </a:r>
                      <a:endParaRPr b="0" i="0" sz="1000" u="none" cap="none" strike="noStrike">
                        <a:solidFill>
                          <a:srgbClr val="242F67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2021-11-18T13:42:50Z</dcterms:created>
  <dc:creator>romuloaragao@leaosampaio.edu.br</dc:creator>
</cp:coreProperties>
</file>